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</p:sldMasterIdLst>
  <p:notesMasterIdLst>
    <p:notesMasterId r:id="rId14"/>
  </p:notesMasterIdLst>
  <p:handoutMasterIdLst>
    <p:handoutMasterId r:id="rId15"/>
  </p:handoutMasterIdLst>
  <p:sldIdLst>
    <p:sldId id="283" r:id="rId5"/>
    <p:sldId id="285" r:id="rId6"/>
    <p:sldId id="265" r:id="rId7"/>
    <p:sldId id="303" r:id="rId8"/>
    <p:sldId id="302" r:id="rId9"/>
    <p:sldId id="304" r:id="rId10"/>
    <p:sldId id="306" r:id="rId11"/>
    <p:sldId id="307" r:id="rId12"/>
    <p:sldId id="296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53A3DA"/>
    <a:srgbClr val="FFE9A3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9E2D1E-7C96-4D90-AE10-EDF8D7EBC93D}" v="2" dt="2024-06-17T09:08:31.9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nde  Ooms" userId="b9602e36-f350-448d-9194-ee3147b22f7c" providerId="ADAL" clId="{259E2D1E-7C96-4D90-AE10-EDF8D7EBC93D}"/>
    <pc:docChg chg="modSld">
      <pc:chgData name="Tinde  Ooms" userId="b9602e36-f350-448d-9194-ee3147b22f7c" providerId="ADAL" clId="{259E2D1E-7C96-4D90-AE10-EDF8D7EBC93D}" dt="2024-06-17T09:08:31.975" v="2" actId="20577"/>
      <pc:docMkLst>
        <pc:docMk/>
      </pc:docMkLst>
      <pc:sldChg chg="modSp mod">
        <pc:chgData name="Tinde  Ooms" userId="b9602e36-f350-448d-9194-ee3147b22f7c" providerId="ADAL" clId="{259E2D1E-7C96-4D90-AE10-EDF8D7EBC93D}" dt="2024-06-17T09:08:28.159" v="1" actId="14100"/>
        <pc:sldMkLst>
          <pc:docMk/>
          <pc:sldMk cId="996349304" sldId="302"/>
        </pc:sldMkLst>
        <pc:spChg chg="mod">
          <ac:chgData name="Tinde  Ooms" userId="b9602e36-f350-448d-9194-ee3147b22f7c" providerId="ADAL" clId="{259E2D1E-7C96-4D90-AE10-EDF8D7EBC93D}" dt="2024-06-17T09:08:28.159" v="1" actId="14100"/>
          <ac:spMkLst>
            <pc:docMk/>
            <pc:sldMk cId="996349304" sldId="302"/>
            <ac:spMk id="10" creationId="{AB76878C-8703-B3E4-4F0C-076B867E6D6A}"/>
          </ac:spMkLst>
        </pc:spChg>
      </pc:sldChg>
      <pc:sldChg chg="modSp">
        <pc:chgData name="Tinde  Ooms" userId="b9602e36-f350-448d-9194-ee3147b22f7c" providerId="ADAL" clId="{259E2D1E-7C96-4D90-AE10-EDF8D7EBC93D}" dt="2024-06-17T09:08:31.975" v="2" actId="20577"/>
        <pc:sldMkLst>
          <pc:docMk/>
          <pc:sldMk cId="240375483" sldId="304"/>
        </pc:sldMkLst>
        <pc:spChg chg="mod">
          <ac:chgData name="Tinde  Ooms" userId="b9602e36-f350-448d-9194-ee3147b22f7c" providerId="ADAL" clId="{259E2D1E-7C96-4D90-AE10-EDF8D7EBC93D}" dt="2024-06-17T09:08:31.975" v="2" actId="20577"/>
          <ac:spMkLst>
            <pc:docMk/>
            <pc:sldMk cId="240375483" sldId="304"/>
            <ac:spMk id="10" creationId="{BF2C36FA-099C-B678-BE81-2CC0D5BF90C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682468A-F8DF-4E9A-98A9-7A4A4C22BA05}" type="datetime1">
              <a:rPr lang="nl-NL" smtClean="0"/>
              <a:t>17-6-2024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901C9C1-8869-4164-9103-760A82EA1CDD}" type="datetime1">
              <a:rPr lang="nl-NL" smtClean="0"/>
              <a:t>17-6-2024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"/>
              <a:t>Klik om de tekststijlen van het model te bewerken</a:t>
            </a:r>
            <a:endParaRPr lang="en-US"/>
          </a:p>
          <a:p>
            <a:pPr lvl="1" rtl="0"/>
            <a:r>
              <a:rPr lang="nl"/>
              <a:t>Tweede niveau</a:t>
            </a:r>
          </a:p>
          <a:p>
            <a:pPr lvl="2" rtl="0"/>
            <a:r>
              <a:rPr lang="nl"/>
              <a:t>Derde niveau</a:t>
            </a:r>
          </a:p>
          <a:p>
            <a:pPr lvl="3" rtl="0"/>
            <a:r>
              <a:rPr lang="nl"/>
              <a:t>Vierde niveau</a:t>
            </a:r>
          </a:p>
          <a:p>
            <a:pPr lvl="4" rtl="0"/>
            <a:r>
              <a:rPr lang="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901C9C1-8869-4164-9103-760A82EA1CDD}" type="datetime1">
              <a:rPr lang="nl-NL" smtClean="0"/>
              <a:t>17-6-2024</a:t>
            </a:fld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71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working on laptops&#10;&#10;Description automatically generated with low confidence">
            <a:extLst>
              <a:ext uri="{FF2B5EF4-FFF2-40B4-BE49-F238E27FC236}">
                <a16:creationId xmlns:a16="http://schemas.microsoft.com/office/drawing/2014/main" id="{FF894D76-F6D9-DE06-6232-5CB2F6946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7" b="8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CACBFC-7A2E-16AD-89A4-D9814A68A5AD}"/>
              </a:ext>
            </a:extLst>
          </p:cNvPr>
          <p:cNvSpPr/>
          <p:nvPr userDrawn="1"/>
        </p:nvSpPr>
        <p:spPr>
          <a:xfrm>
            <a:off x="0" y="4072379"/>
            <a:ext cx="7418895" cy="21442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89FDEFA-6BF6-8051-C279-C1B723B69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627801"/>
            <a:ext cx="5514680" cy="461913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endParaRPr lang="nl-NL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9BBF395-D793-B316-4214-08E52506BD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609" y="4307165"/>
            <a:ext cx="5781675" cy="10858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3E341B6-5586-BF0F-569D-6E8D34DF9FA4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49AC2-A781-C2D7-56CF-44B0B817D929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226353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7D5C-D9AA-DBDD-6CD2-464A9948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F1C137-3648-CA47-F092-50B57250B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17-6-2024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070F7-3346-6845-9D89-D98633C5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F34B6-C4A1-A5EA-3751-8ED92A30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AF24259-C46E-486D-13BD-F7D9DD6E0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02235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F17872-E3C1-96F0-6BE3-BF20CBE7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17-6-2024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21528-047D-B4E2-9A74-C1293EA7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4C78-F363-E813-C19B-3237E968A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16D93B0-798F-825F-450D-ECB570042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72591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18573-D552-E020-A568-90A1D15E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4D408-968C-2A90-3CE0-1715969DA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12098-FDEE-8752-B92E-8514EE6A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798B6-EAEB-F29F-F17B-165EE2BD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17-6-2024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E02D6-C788-27C5-4E94-4F46179C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3E32D-129F-3A2A-B255-53FAA9CF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7A643C-9937-C7CD-CE09-D4C32C364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87535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F481-5F15-42C9-5C85-70B2B8AB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01744-C81D-18B6-4507-28B4EC6E6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126B7-2874-486C-00BC-9A55A25FE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56CB6-85D4-F4E8-BC84-EB0301117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17-6-2024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C53F4-79BC-0880-313B-4504FFE7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05F1B-97E3-17B7-6117-EB946F96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487CFC-F01A-3759-D3BB-AC493FEEB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19539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picture containing text, computer, person, computer&#10;&#10;Description automatically generated">
            <a:extLst>
              <a:ext uri="{FF2B5EF4-FFF2-40B4-BE49-F238E27FC236}">
                <a16:creationId xmlns:a16="http://schemas.microsoft.com/office/drawing/2014/main" id="{484FDCB2-C67F-0A8E-1BCF-EEFFB47F5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97283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text, person, computer, working&#10;&#10;Description automatically generated">
            <a:extLst>
              <a:ext uri="{FF2B5EF4-FFF2-40B4-BE49-F238E27FC236}">
                <a16:creationId xmlns:a16="http://schemas.microsoft.com/office/drawing/2014/main" id="{502FC33D-AD8F-8E99-6B5C-C6AF8B7D5B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44438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person, computer, using, working&#10;&#10;Description automatically generated">
            <a:extLst>
              <a:ext uri="{FF2B5EF4-FFF2-40B4-BE49-F238E27FC236}">
                <a16:creationId xmlns:a16="http://schemas.microsoft.com/office/drawing/2014/main" id="{2E398C98-3ABB-4C6A-6ADE-F9B172EE1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4741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Two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742D135A-C8A1-5F31-6170-C3728BD3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67417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5507503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013816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691B6-6E83-DB2E-ACE5-AF4735A37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24FAE-2A3F-12D3-0C11-0BE4F90B5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48D99-8B32-33F8-AA41-042889B32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53EA6-5A8D-0C17-0A4B-3193CCF5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17-6-2024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CA096-6C13-A0BC-6626-FC5AD7208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09E3-F96D-1310-23D3-509079A1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FEF05B1-34CA-8517-8305-281A9B8D9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63073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05D4D-871E-8BCD-B34D-02468AE6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5815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6B2A0-0B20-1EED-8C0E-08530BAB3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1768"/>
            <a:ext cx="5157787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E741D-71AB-3434-D1D0-439892AD9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0641"/>
            <a:ext cx="5157787" cy="40590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962D2-5EF7-B23E-34C7-9BBF95E1C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1768"/>
            <a:ext cx="5183188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AB27D6-11FA-9365-F03E-C2AF83238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30641"/>
            <a:ext cx="5183188" cy="4059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3414E-DA5E-0711-FD25-3F346AA0B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17-6-2024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7BCCE9-486E-24D5-ED10-F4A9757F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8B593-DB50-4E13-44E0-AD85C4A7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01A973A-5CDD-12E4-C601-B3B77BCD4A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1657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2F6548-4F64-2FB3-7057-9051E33C0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7921" cy="558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B9342-CC7E-16E4-16A9-27909A1AB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6039"/>
            <a:ext cx="10515600" cy="4800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32BBB-0781-D392-84C5-ED29CAD5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6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3" r:id="rId2"/>
    <p:sldLayoutId id="2147483761" r:id="rId3"/>
    <p:sldLayoutId id="2147483763" r:id="rId4"/>
    <p:sldLayoutId id="2147483762" r:id="rId5"/>
    <p:sldLayoutId id="2147483752" r:id="rId6"/>
    <p:sldLayoutId id="2147483760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Helvetica Rounde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0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571157"/>
            <a:ext cx="5514680" cy="46191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Een</a:t>
            </a:r>
            <a:r>
              <a:rPr lang="en-US" b="1" dirty="0"/>
              <a:t> </a:t>
            </a:r>
            <a:r>
              <a:rPr lang="en-US" b="1" dirty="0" err="1"/>
              <a:t>wereld</a:t>
            </a:r>
            <a:r>
              <a:rPr lang="en-US" b="1" dirty="0"/>
              <a:t> van </a:t>
            </a:r>
            <a:r>
              <a:rPr lang="en-US" b="1" dirty="0" err="1"/>
              <a:t>verschil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499098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FD3C61B-ED46-EAFE-F1BC-D4932DE87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Samengestelde</a:t>
            </a:r>
            <a:r>
              <a:rPr lang="en-US" dirty="0"/>
              <a:t> </a:t>
            </a:r>
            <a:r>
              <a:rPr lang="en-US" dirty="0" err="1"/>
              <a:t>rekenopgaven</a:t>
            </a:r>
            <a:endParaRPr lang="nl-N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432F30-8DF1-1ABC-9354-4284AA86E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vmbo</a:t>
            </a:r>
          </a:p>
        </p:txBody>
      </p:sp>
    </p:spTree>
    <p:extLst>
      <p:ext uri="{BB962C8B-B14F-4D97-AF65-F5344CB8AC3E}">
        <p14:creationId xmlns:p14="http://schemas.microsoft.com/office/powerpoint/2010/main" val="182249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969CA7-2C76-31BE-91E4-4AAA8D1B7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/>
              <a:t>Appels </a:t>
            </a:r>
            <a:r>
              <a:rPr lang="en-US" dirty="0" err="1"/>
              <a:t>kopen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422765"/>
            <a:ext cx="5969616" cy="465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nl-NL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Je gaat naar de winkel om zoveel mogelijk appels te kopen. In de winkel kosten de appels € 2,50 per kilogram. </a:t>
            </a:r>
            <a:r>
              <a:rPr lang="nl-NL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Een appel weegt gemiddeld 150 gram.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Hoeveel appels kun je kopen voor 15 euro?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Stap 1: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Noteer alle gegevens </a:t>
            </a:r>
            <a:r>
              <a:rPr lang="nl-NL" sz="2400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 eenheid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-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kilogram = </a:t>
            </a:r>
            <a:r>
              <a:rPr lang="nl-NL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€ 2,50 </a:t>
            </a: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-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 appel = 150 gram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-"/>
            </a:pPr>
            <a:r>
              <a:rPr lang="nl-NL" sz="2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..?.. appels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€ 15</a:t>
            </a:r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FEF0894-ABD4-BB26-2026-FC0B135AF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010" y="763552"/>
            <a:ext cx="1966130" cy="1966130"/>
          </a:xfrm>
          <a:prstGeom prst="rect">
            <a:avLst/>
          </a:prstGeom>
        </p:spPr>
      </p:pic>
      <p:pic>
        <p:nvPicPr>
          <p:cNvPr id="8" name="Afbeelding 7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109B241B-D087-D450-2BED-AEC312DFB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22" y="2851354"/>
            <a:ext cx="3972565" cy="3331279"/>
          </a:xfrm>
          <a:prstGeom prst="rect">
            <a:avLst/>
          </a:prstGeom>
        </p:spPr>
      </p:pic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27F2E81F-2436-3511-ADCA-7E6BB92472E2}"/>
              </a:ext>
            </a:extLst>
          </p:cNvPr>
          <p:cNvCxnSpPr>
            <a:cxnSpLocks/>
          </p:cNvCxnSpPr>
          <p:nvPr/>
        </p:nvCxnSpPr>
        <p:spPr>
          <a:xfrm>
            <a:off x="919019" y="2549235"/>
            <a:ext cx="241530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15818EAA-F723-6318-A899-9012CDBD99B4}"/>
              </a:ext>
            </a:extLst>
          </p:cNvPr>
          <p:cNvCxnSpPr>
            <a:cxnSpLocks/>
          </p:cNvCxnSpPr>
          <p:nvPr/>
        </p:nvCxnSpPr>
        <p:spPr>
          <a:xfrm>
            <a:off x="3459019" y="2549235"/>
            <a:ext cx="122381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18BC09F7-1520-E470-B4DC-94A1240DEA76}"/>
              </a:ext>
            </a:extLst>
          </p:cNvPr>
          <p:cNvCxnSpPr>
            <a:cxnSpLocks/>
          </p:cNvCxnSpPr>
          <p:nvPr/>
        </p:nvCxnSpPr>
        <p:spPr>
          <a:xfrm>
            <a:off x="2286000" y="2918690"/>
            <a:ext cx="117301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80AE3CBB-3BA9-604E-F60A-F5EFF115FD65}"/>
              </a:ext>
            </a:extLst>
          </p:cNvPr>
          <p:cNvCxnSpPr>
            <a:cxnSpLocks/>
          </p:cNvCxnSpPr>
          <p:nvPr/>
        </p:nvCxnSpPr>
        <p:spPr>
          <a:xfrm>
            <a:off x="919019" y="3334327"/>
            <a:ext cx="188883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E7BBBAE1-F593-C4D6-7A47-03BE295853D3}"/>
              </a:ext>
            </a:extLst>
          </p:cNvPr>
          <p:cNvCxnSpPr>
            <a:cxnSpLocks/>
          </p:cNvCxnSpPr>
          <p:nvPr/>
        </p:nvCxnSpPr>
        <p:spPr>
          <a:xfrm>
            <a:off x="5172981" y="3343563"/>
            <a:ext cx="101538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7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CD822-06F5-C674-8663-BE5C842F9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2C839A-0E12-9E66-4BBB-125041E99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/>
              <a:t>Appels </a:t>
            </a:r>
            <a:r>
              <a:rPr lang="en-US" dirty="0" err="1"/>
              <a:t>kopen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BD9DF81-67A5-232F-4958-CD0E62F2D951}"/>
              </a:ext>
            </a:extLst>
          </p:cNvPr>
          <p:cNvSpPr txBox="1"/>
          <p:nvPr/>
        </p:nvSpPr>
        <p:spPr>
          <a:xfrm>
            <a:off x="838200" y="1298069"/>
            <a:ext cx="9000744" cy="5024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nl-N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Vraag: </a:t>
            </a: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Hoeveel appels kun je kopen?</a:t>
            </a:r>
          </a:p>
          <a:p>
            <a:pPr marL="342900" lvl="0" indent="-342900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Stap 1: </a:t>
            </a: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kilogram  = </a:t>
            </a: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€ 2,50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     1 </a:t>
            </a:r>
            <a:r>
              <a:rPr lang="nl-NL" sz="2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appel = </a:t>
            </a: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150 gram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</a:t>
            </a:r>
            <a:r>
              <a:rPr lang="nl-NL" sz="2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..?.. appels </a:t>
            </a: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€ 15</a:t>
            </a:r>
            <a:endParaRPr lang="nl-NL" sz="20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Stap 2: </a:t>
            </a:r>
            <a:r>
              <a:rPr lang="nl-NL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Noteer in de tabel: 1 kilogram en €</a:t>
            </a: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2,50</a:t>
            </a:r>
            <a:r>
              <a:rPr lang="nl-NL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onder elkaar.</a:t>
            </a: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nl-NL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nl-NL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nl-NL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nl-NL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nl-NL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Stap 3: </a:t>
            </a:r>
            <a:r>
              <a:rPr lang="nl-NL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Reken via €1 </a:t>
            </a: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Gebruik nog een tabel.</a:t>
            </a:r>
            <a:endParaRPr lang="nl-NL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79DB2183-49DC-BADE-0316-C7F1FF2118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845657"/>
              </p:ext>
            </p:extLst>
          </p:nvPr>
        </p:nvGraphicFramePr>
        <p:xfrm>
          <a:off x="668181" y="3983181"/>
          <a:ext cx="4176000" cy="93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2000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392000">
                  <a:extLst>
                    <a:ext uri="{9D8B030D-6E8A-4147-A177-3AD203B41FA5}">
                      <a16:colId xmlns:a16="http://schemas.microsoft.com/office/drawing/2014/main" val="2255301118"/>
                    </a:ext>
                  </a:extLst>
                </a:gridCol>
                <a:gridCol w="1392000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rgbClr val="000000"/>
                          </a:solidFill>
                        </a:rPr>
                        <a:t>1 kilogram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000000"/>
                          </a:solidFill>
                        </a:rPr>
                        <a:t>€ </a:t>
                      </a:r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2,50</a:t>
                      </a: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F09F4FFE-D27B-91DB-1482-03A3FCF19346}"/>
              </a:ext>
            </a:extLst>
          </p:cNvPr>
          <p:cNvCxnSpPr>
            <a:cxnSpLocks/>
          </p:cNvCxnSpPr>
          <p:nvPr/>
        </p:nvCxnSpPr>
        <p:spPr>
          <a:xfrm>
            <a:off x="1612209" y="3815759"/>
            <a:ext cx="882869" cy="0"/>
          </a:xfrm>
          <a:prstGeom prst="straightConnector1">
            <a:avLst/>
          </a:prstGeom>
          <a:ln w="53975" cmpd="dbl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084E21FE-791C-A9D1-F2E6-B3F761929FA1}"/>
                  </a:ext>
                </a:extLst>
              </p:cNvPr>
              <p:cNvSpPr txBox="1"/>
              <p:nvPr/>
            </p:nvSpPr>
            <p:spPr>
              <a:xfrm>
                <a:off x="1612208" y="3481889"/>
                <a:ext cx="8828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÷2,50</m:t>
                      </m:r>
                    </m:oMath>
                  </m:oMathPara>
                </a14:m>
                <a:endParaRPr lang="nl-NL" sz="1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084E21FE-791C-A9D1-F2E6-B3F761929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2208" y="3481889"/>
                <a:ext cx="882869" cy="3077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95F3EEA2-D26B-7581-9CE4-5FB7420F1DF0}"/>
              </a:ext>
            </a:extLst>
          </p:cNvPr>
          <p:cNvCxnSpPr>
            <a:cxnSpLocks/>
          </p:cNvCxnSpPr>
          <p:nvPr/>
        </p:nvCxnSpPr>
        <p:spPr>
          <a:xfrm>
            <a:off x="3014132" y="3815616"/>
            <a:ext cx="882869" cy="0"/>
          </a:xfrm>
          <a:prstGeom prst="straightConnector1">
            <a:avLst/>
          </a:prstGeom>
          <a:ln w="53975" cmpd="dbl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AF8E3C7E-E738-FBDF-1368-9562290DC7BE}"/>
                  </a:ext>
                </a:extLst>
              </p:cNvPr>
              <p:cNvSpPr txBox="1"/>
              <p:nvPr/>
            </p:nvSpPr>
            <p:spPr>
              <a:xfrm>
                <a:off x="3014131" y="3481889"/>
                <a:ext cx="8828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nl-NL" sz="1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AF8E3C7E-E738-FBDF-1368-9562290DC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4131" y="3481889"/>
                <a:ext cx="882869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Tabel 20">
            <a:extLst>
              <a:ext uri="{FF2B5EF4-FFF2-40B4-BE49-F238E27FC236}">
                <a16:creationId xmlns:a16="http://schemas.microsoft.com/office/drawing/2014/main" id="{8CB8C883-B8E6-69B9-5ACF-C6677579C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401415"/>
              </p:ext>
            </p:extLst>
          </p:nvPr>
        </p:nvGraphicFramePr>
        <p:xfrm>
          <a:off x="5424459" y="4232731"/>
          <a:ext cx="3960000" cy="93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0000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320000">
                  <a:extLst>
                    <a:ext uri="{9D8B030D-6E8A-4147-A177-3AD203B41FA5}">
                      <a16:colId xmlns:a16="http://schemas.microsoft.com/office/drawing/2014/main" val="2255301118"/>
                    </a:ext>
                  </a:extLst>
                </a:gridCol>
                <a:gridCol w="1320000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000000"/>
                          </a:solidFill>
                        </a:rPr>
                        <a:t>1 appel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>
                          <a:solidFill>
                            <a:srgbClr val="000000"/>
                          </a:solidFill>
                        </a:rPr>
                        <a:t>150 gram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E968A451-D902-9444-1FF8-B09CD2787E0F}"/>
              </a:ext>
            </a:extLst>
          </p:cNvPr>
          <p:cNvCxnSpPr>
            <a:cxnSpLocks/>
          </p:cNvCxnSpPr>
          <p:nvPr/>
        </p:nvCxnSpPr>
        <p:spPr>
          <a:xfrm>
            <a:off x="6286765" y="4101509"/>
            <a:ext cx="882869" cy="0"/>
          </a:xfrm>
          <a:prstGeom prst="straightConnector1">
            <a:avLst/>
          </a:prstGeom>
          <a:ln w="53975" cmpd="dbl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0696DD8E-F641-36B6-2A1C-D1B98E4CD9C3}"/>
                  </a:ext>
                </a:extLst>
              </p:cNvPr>
              <p:cNvSpPr txBox="1"/>
              <p:nvPr/>
            </p:nvSpPr>
            <p:spPr>
              <a:xfrm>
                <a:off x="6286764" y="3767639"/>
                <a:ext cx="8828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÷150</m:t>
                      </m:r>
                    </m:oMath>
                  </m:oMathPara>
                </a14:m>
                <a:endParaRPr lang="nl-NL" sz="1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0696DD8E-F641-36B6-2A1C-D1B98E4CD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764" y="3767639"/>
                <a:ext cx="882869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C8198274-E3AA-0B51-1458-8F18C3DE707B}"/>
              </a:ext>
            </a:extLst>
          </p:cNvPr>
          <p:cNvCxnSpPr>
            <a:cxnSpLocks/>
          </p:cNvCxnSpPr>
          <p:nvPr/>
        </p:nvCxnSpPr>
        <p:spPr>
          <a:xfrm>
            <a:off x="7612488" y="4101366"/>
            <a:ext cx="882869" cy="0"/>
          </a:xfrm>
          <a:prstGeom prst="straightConnector1">
            <a:avLst/>
          </a:prstGeom>
          <a:ln w="53975" cmpd="dbl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1E50A775-0117-A1BF-C83F-954E36E195B5}"/>
                  </a:ext>
                </a:extLst>
              </p:cNvPr>
              <p:cNvSpPr txBox="1"/>
              <p:nvPr/>
            </p:nvSpPr>
            <p:spPr>
              <a:xfrm>
                <a:off x="7612487" y="3767639"/>
                <a:ext cx="8828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6000</m:t>
                      </m:r>
                    </m:oMath>
                  </m:oMathPara>
                </a14:m>
                <a:endParaRPr lang="nl-NL" sz="1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1E50A775-0117-A1BF-C83F-954E36E19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2487" y="3767639"/>
                <a:ext cx="882869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fbeelding 1">
            <a:extLst>
              <a:ext uri="{FF2B5EF4-FFF2-40B4-BE49-F238E27FC236}">
                <a16:creationId xmlns:a16="http://schemas.microsoft.com/office/drawing/2014/main" id="{54A7EE1D-B60D-DC5F-F615-C9629CC9A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4953" y="4127031"/>
            <a:ext cx="1966130" cy="1966130"/>
          </a:xfrm>
          <a:prstGeom prst="rect">
            <a:avLst/>
          </a:prstGeom>
        </p:spPr>
      </p:pic>
      <p:pic>
        <p:nvPicPr>
          <p:cNvPr id="3" name="Afbeelding 2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6FD5C2BD-D4C6-DFA4-FC68-B03A4E5335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435" y="0"/>
            <a:ext cx="3972565" cy="3331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4C04785E-9610-0FD5-BA24-D08C08F6F2DC}"/>
                  </a:ext>
                </a:extLst>
              </p:cNvPr>
              <p:cNvSpPr txBox="1"/>
              <p:nvPr/>
            </p:nvSpPr>
            <p:spPr>
              <a:xfrm>
                <a:off x="5645357" y="5498683"/>
                <a:ext cx="37312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:r>
                  <a:rPr lang="nl-NL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Reken via 1 gram:</a:t>
                </a:r>
                <a:br>
                  <a:rPr lang="nl-NL" sz="1800" b="0" i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nl-NL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nl-NL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appel</m:t>
                      </m:r>
                      <m:r>
                        <a:rPr lang="nl-NL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÷1</m:t>
                      </m:r>
                      <m:r>
                        <a:rPr lang="nl-NL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50</m:t>
                      </m:r>
                      <m:r>
                        <a:rPr lang="nl-NL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6000</m:t>
                      </m:r>
                      <m:r>
                        <a:rPr lang="nl-NL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40 </m:t>
                      </m:r>
                      <m:r>
                        <m:rPr>
                          <m:sty m:val="p"/>
                        </m:rPr>
                        <a:rPr lang="nl-NL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appels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4C04785E-9610-0FD5-BA24-D08C08F6F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357" y="5498683"/>
                <a:ext cx="3731278" cy="646331"/>
              </a:xfrm>
              <a:prstGeom prst="rect">
                <a:avLst/>
              </a:prstGeom>
              <a:blipFill>
                <a:blip r:embed="rId8"/>
                <a:stretch>
                  <a:fillRect t="-4717" b="-754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8B62D663-CD3C-FEB8-8B0D-43172BC26F5E}"/>
                  </a:ext>
                </a:extLst>
              </p:cNvPr>
              <p:cNvSpPr txBox="1"/>
              <p:nvPr/>
            </p:nvSpPr>
            <p:spPr>
              <a:xfrm>
                <a:off x="1653309" y="5025601"/>
                <a:ext cx="27154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nl-NL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kg</m:t>
                      </m:r>
                      <m:r>
                        <a:rPr lang="nl-NL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m:rPr>
                          <m:nor/>
                        </m:rPr>
                        <a:rPr lang="nl-NL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2,50</m:t>
                      </m:r>
                      <m:r>
                        <a:rPr lang="nl-NL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15=6 </m:t>
                      </m:r>
                      <m:r>
                        <m:rPr>
                          <m:sty m:val="p"/>
                        </m:rPr>
                        <a:rPr lang="nl-NL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nl-NL" sz="1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8B62D663-CD3C-FEB8-8B0D-43172BC26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309" y="5025601"/>
                <a:ext cx="2715491" cy="369332"/>
              </a:xfrm>
              <a:prstGeom prst="rect">
                <a:avLst/>
              </a:prstGeom>
              <a:blipFill>
                <a:blip r:embed="rId1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Pijl: gebogen omhoog 36">
            <a:extLst>
              <a:ext uri="{FF2B5EF4-FFF2-40B4-BE49-F238E27FC236}">
                <a16:creationId xmlns:a16="http://schemas.microsoft.com/office/drawing/2014/main" id="{93C82D08-51CA-B00F-2901-E26905B694E8}"/>
              </a:ext>
            </a:extLst>
          </p:cNvPr>
          <p:cNvSpPr/>
          <p:nvPr/>
        </p:nvSpPr>
        <p:spPr>
          <a:xfrm>
            <a:off x="3640371" y="5380566"/>
            <a:ext cx="205688" cy="263283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Pijl: rechts 37">
            <a:extLst>
              <a:ext uri="{FF2B5EF4-FFF2-40B4-BE49-F238E27FC236}">
                <a16:creationId xmlns:a16="http://schemas.microsoft.com/office/drawing/2014/main" id="{0613618A-89D1-7676-1586-3AE1E7EDA9A0}"/>
              </a:ext>
            </a:extLst>
          </p:cNvPr>
          <p:cNvSpPr/>
          <p:nvPr/>
        </p:nvSpPr>
        <p:spPr>
          <a:xfrm rot="18975164">
            <a:off x="3861202" y="5438474"/>
            <a:ext cx="1617036" cy="147464"/>
          </a:xfrm>
          <a:prstGeom prst="rightArrow">
            <a:avLst>
              <a:gd name="adj1" fmla="val 50000"/>
              <a:gd name="adj2" fmla="val 5919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450AFAF1-7B3B-05C9-A2BC-06EF1C0F7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825790"/>
              </p:ext>
            </p:extLst>
          </p:nvPr>
        </p:nvGraphicFramePr>
        <p:xfrm>
          <a:off x="668181" y="3983181"/>
          <a:ext cx="4176000" cy="93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2000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392000">
                  <a:extLst>
                    <a:ext uri="{9D8B030D-6E8A-4147-A177-3AD203B41FA5}">
                      <a16:colId xmlns:a16="http://schemas.microsoft.com/office/drawing/2014/main" val="2255301118"/>
                    </a:ext>
                  </a:extLst>
                </a:gridCol>
                <a:gridCol w="1392000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000000"/>
                          </a:solidFill>
                        </a:rPr>
                        <a:t>..?.. kilogram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000000"/>
                          </a:solidFill>
                        </a:rPr>
                        <a:t>€ 15,-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26B25D0F-7B52-66BE-276B-8F55CB276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390825"/>
              </p:ext>
            </p:extLst>
          </p:nvPr>
        </p:nvGraphicFramePr>
        <p:xfrm>
          <a:off x="668181" y="3983181"/>
          <a:ext cx="4176000" cy="93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2000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392000">
                  <a:extLst>
                    <a:ext uri="{9D8B030D-6E8A-4147-A177-3AD203B41FA5}">
                      <a16:colId xmlns:a16="http://schemas.microsoft.com/office/drawing/2014/main" val="2255301118"/>
                    </a:ext>
                  </a:extLst>
                </a:gridCol>
                <a:gridCol w="1392000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000000"/>
                          </a:solidFill>
                        </a:rPr>
                        <a:t>€ 1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graphicFrame>
        <p:nvGraphicFramePr>
          <p:cNvPr id="28" name="Tabel 27">
            <a:extLst>
              <a:ext uri="{FF2B5EF4-FFF2-40B4-BE49-F238E27FC236}">
                <a16:creationId xmlns:a16="http://schemas.microsoft.com/office/drawing/2014/main" id="{FA0062E6-F6D1-069E-4411-5D21091CD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925727"/>
              </p:ext>
            </p:extLst>
          </p:nvPr>
        </p:nvGraphicFramePr>
        <p:xfrm>
          <a:off x="5424459" y="4232731"/>
          <a:ext cx="3960000" cy="93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0000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320000">
                  <a:extLst>
                    <a:ext uri="{9D8B030D-6E8A-4147-A177-3AD203B41FA5}">
                      <a16:colId xmlns:a16="http://schemas.microsoft.com/office/drawing/2014/main" val="2255301118"/>
                    </a:ext>
                  </a:extLst>
                </a:gridCol>
                <a:gridCol w="1320000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000000"/>
                          </a:solidFill>
                        </a:rPr>
                        <a:t>..?.. appels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000000"/>
                          </a:solidFill>
                        </a:rPr>
                        <a:t>6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graphicFrame>
        <p:nvGraphicFramePr>
          <p:cNvPr id="29" name="Tabel 28">
            <a:extLst>
              <a:ext uri="{FF2B5EF4-FFF2-40B4-BE49-F238E27FC236}">
                <a16:creationId xmlns:a16="http://schemas.microsoft.com/office/drawing/2014/main" id="{0AF86BF0-3A71-AF54-ED25-07D40EED5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772230"/>
              </p:ext>
            </p:extLst>
          </p:nvPr>
        </p:nvGraphicFramePr>
        <p:xfrm>
          <a:off x="5424459" y="4232731"/>
          <a:ext cx="3960000" cy="93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0000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320000">
                  <a:extLst>
                    <a:ext uri="{9D8B030D-6E8A-4147-A177-3AD203B41FA5}">
                      <a16:colId xmlns:a16="http://schemas.microsoft.com/office/drawing/2014/main" val="2255301118"/>
                    </a:ext>
                  </a:extLst>
                </a:gridCol>
                <a:gridCol w="1320000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000000"/>
                          </a:solidFill>
                        </a:rPr>
                        <a:t>1 gram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sp>
        <p:nvSpPr>
          <p:cNvPr id="30" name="Tekstvak 29">
            <a:extLst>
              <a:ext uri="{FF2B5EF4-FFF2-40B4-BE49-F238E27FC236}">
                <a16:creationId xmlns:a16="http://schemas.microsoft.com/office/drawing/2014/main" id="{DBB515DB-D968-9E84-1E20-FD024C712E14}"/>
              </a:ext>
            </a:extLst>
          </p:cNvPr>
          <p:cNvSpPr txBox="1"/>
          <p:nvPr/>
        </p:nvSpPr>
        <p:spPr>
          <a:xfrm>
            <a:off x="8109144" y="4751134"/>
            <a:ext cx="13533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000000"/>
                </a:solidFill>
              </a:rPr>
              <a:t>= 6000 gram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299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23" grpId="0"/>
      <p:bldP spid="27" grpId="0"/>
      <p:bldP spid="32" grpId="0"/>
      <p:bldP spid="33" grpId="0"/>
      <p:bldP spid="37" grpId="0" animBg="1"/>
      <p:bldP spid="38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5F17C-4DFA-CB1F-8B37-A90EDA1A7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C354300-8FBE-E420-F3BF-9343FB49E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– </a:t>
            </a:r>
            <a:r>
              <a:rPr lang="en-US" dirty="0" err="1"/>
              <a:t>Tankbeurt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B76878C-8703-B3E4-4F0C-076B867E6D6A}"/>
              </a:ext>
            </a:extLst>
          </p:cNvPr>
          <p:cNvSpPr txBox="1"/>
          <p:nvPr/>
        </p:nvSpPr>
        <p:spPr>
          <a:xfrm>
            <a:off x="838200" y="1412138"/>
            <a:ext cx="6555658" cy="287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Benzine kost € 1,60 per liter. Het brandstofverbruik </a:t>
            </a:r>
            <a:b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 een auto is 7,5 L per 100 kilometer.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Hoeveel kost de benzine per kilometer?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b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Alles over brandstof en goedkoop tanken - ANWB">
            <a:extLst>
              <a:ext uri="{FF2B5EF4-FFF2-40B4-BE49-F238E27FC236}">
                <a16:creationId xmlns:a16="http://schemas.microsoft.com/office/drawing/2014/main" id="{53BED9C8-9377-110F-D7AE-DDAE25665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303" y="1412138"/>
            <a:ext cx="3588306" cy="201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34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39007-F71C-E206-2508-4CD3349AA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58DA0E-F206-26ED-933B-DB72F09B0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– </a:t>
            </a:r>
            <a:r>
              <a:rPr lang="en-US" dirty="0" err="1"/>
              <a:t>Tankbeurt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BF2C36FA-099C-B678-BE81-2CC0D5BF90C9}"/>
                  </a:ext>
                </a:extLst>
              </p:cNvPr>
              <p:cNvSpPr txBox="1"/>
              <p:nvPr/>
            </p:nvSpPr>
            <p:spPr>
              <a:xfrm>
                <a:off x="838199" y="1393088"/>
                <a:ext cx="7135762" cy="6070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Benzine kost € 1,60 per liter. </a:t>
                </a:r>
                <a:r>
                  <a:rPr lang="nl-NL" sz="24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Het brandstofverbruik </a:t>
                </a:r>
                <a:b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van een auto is 7,5 L per 100 kilometer. 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Hoeveel kost de benzine per kilometer?</a:t>
                </a:r>
              </a:p>
              <a:p>
                <a:pPr marL="34290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Stap 1:</a:t>
                </a: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Noteer alle gegevens </a:t>
                </a:r>
                <a:r>
                  <a:rPr lang="nl-NL" sz="2400" u="sng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met eenheid</a:t>
                </a: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42900" indent="-342900">
                  <a:spcBef>
                    <a:spcPts val="300"/>
                  </a:spcBef>
                  <a:spcAft>
                    <a:spcPts val="300"/>
                  </a:spcAft>
                  <a:buFont typeface="Calibri" panose="020F0502020204030204" pitchFamily="34" charset="0"/>
                  <a:buChar char="-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 liter    = </a:t>
                </a: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€ 1,60</a:t>
                </a:r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Calibri" panose="020F0502020204030204" pitchFamily="34" charset="0"/>
                  <a:buChar char="-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7,5 liter = 100 km</a:t>
                </a: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Calibri" panose="020F0502020204030204" pitchFamily="34" charset="0"/>
                  <a:buChar char="-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€ ..?..     = 1 km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Stap 2:</a:t>
                </a: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Noteer 1 liter en €1,60 in de tabel.</a:t>
                </a:r>
              </a:p>
              <a:p>
                <a:pPr lvl="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   Bereken hoeveel 7,5 liter benzine kost.  </a:t>
                </a:r>
              </a:p>
              <a:p>
                <a:pPr lvl="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   € 1,60 x 7,5 liter = € 12,-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Stap 3: </a:t>
                </a: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Met € 12,- rij je 100 km.  </a:t>
                </a:r>
              </a:p>
              <a:p>
                <a:pPr lvl="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1 km kost dan: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€ 12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nl-NL" sz="2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€</m:t>
                    </m:r>
                    <m:r>
                      <a:rPr lang="nl-NL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nl-NL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0,</m:t>
                    </m:r>
                    <m:r>
                      <a:rPr lang="nl-NL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</m:t>
                    </m:r>
                    <m:r>
                      <a:rPr lang="nl-NL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BF2C36FA-099C-B678-BE81-2CC0D5BF9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393088"/>
                <a:ext cx="7135762" cy="6070893"/>
              </a:xfrm>
              <a:prstGeom prst="rect">
                <a:avLst/>
              </a:prstGeom>
              <a:blipFill>
                <a:blip r:embed="rId3"/>
                <a:stretch>
                  <a:fillRect l="-1281" t="-80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1E3BA8E7-062D-433F-B7F0-9CC0A649A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365365"/>
              </p:ext>
            </p:extLst>
          </p:nvPr>
        </p:nvGraphicFramePr>
        <p:xfrm>
          <a:off x="8335128" y="4001039"/>
          <a:ext cx="2556000" cy="93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6050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309950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 liter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€ 1,60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B5443B74-53FB-EB37-4731-6A4EE3152D7E}"/>
              </a:ext>
            </a:extLst>
          </p:cNvPr>
          <p:cNvCxnSpPr>
            <a:cxnSpLocks/>
          </p:cNvCxnSpPr>
          <p:nvPr/>
        </p:nvCxnSpPr>
        <p:spPr>
          <a:xfrm>
            <a:off x="9139476" y="3860492"/>
            <a:ext cx="882869" cy="0"/>
          </a:xfrm>
          <a:prstGeom prst="straightConnector1">
            <a:avLst/>
          </a:prstGeom>
          <a:ln w="53975" cmpd="dbl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9FB05C9E-FC0E-017E-93F7-40D2FCBABABD}"/>
                  </a:ext>
                </a:extLst>
              </p:cNvPr>
              <p:cNvSpPr txBox="1"/>
              <p:nvPr/>
            </p:nvSpPr>
            <p:spPr>
              <a:xfrm>
                <a:off x="9139475" y="3526765"/>
                <a:ext cx="8828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7,5</m:t>
                      </m:r>
                    </m:oMath>
                  </m:oMathPara>
                </a14:m>
                <a:endParaRPr lang="nl-NL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9FB05C9E-FC0E-017E-93F7-40D2FCBAB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9475" y="3526765"/>
                <a:ext cx="882869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EAAE64A6-CDA7-634C-29A1-4A634F0D9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23785"/>
              </p:ext>
            </p:extLst>
          </p:nvPr>
        </p:nvGraphicFramePr>
        <p:xfrm>
          <a:off x="8325602" y="5527640"/>
          <a:ext cx="2556000" cy="93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6050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309950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100 km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€ 12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AB9E5EBD-F154-B8DB-9EB7-A2A74DD46882}"/>
              </a:ext>
            </a:extLst>
          </p:cNvPr>
          <p:cNvCxnSpPr>
            <a:cxnSpLocks/>
          </p:cNvCxnSpPr>
          <p:nvPr/>
        </p:nvCxnSpPr>
        <p:spPr>
          <a:xfrm>
            <a:off x="9091851" y="5469199"/>
            <a:ext cx="882869" cy="0"/>
          </a:xfrm>
          <a:prstGeom prst="straightConnector1">
            <a:avLst/>
          </a:prstGeom>
          <a:ln w="53975" cmpd="dbl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EE3706A9-9BCB-81EC-30BA-ED06A6F73E9A}"/>
                  </a:ext>
                </a:extLst>
              </p:cNvPr>
              <p:cNvSpPr txBox="1"/>
              <p:nvPr/>
            </p:nvSpPr>
            <p:spPr>
              <a:xfrm>
                <a:off x="9091850" y="5139590"/>
                <a:ext cx="8828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÷100</m:t>
                      </m:r>
                    </m:oMath>
                  </m:oMathPara>
                </a14:m>
                <a:endParaRPr lang="nl-NL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EE3706A9-9BCB-81EC-30BA-ED06A6F73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1850" y="5139590"/>
                <a:ext cx="882869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fbeelding 1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2C1A9E0D-B1F6-86E4-3286-F83C3BB4A4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67" y="-66083"/>
            <a:ext cx="3972565" cy="3331279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C2D4F765-F3E4-3A63-DF94-2C14E7667C94}"/>
              </a:ext>
            </a:extLst>
          </p:cNvPr>
          <p:cNvCxnSpPr>
            <a:cxnSpLocks/>
          </p:cNvCxnSpPr>
          <p:nvPr/>
        </p:nvCxnSpPr>
        <p:spPr>
          <a:xfrm>
            <a:off x="2590801" y="1801090"/>
            <a:ext cx="174105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E88B58FC-3031-ACED-3C16-D4041EC184B9}"/>
              </a:ext>
            </a:extLst>
          </p:cNvPr>
          <p:cNvCxnSpPr>
            <a:cxnSpLocks/>
          </p:cNvCxnSpPr>
          <p:nvPr/>
        </p:nvCxnSpPr>
        <p:spPr>
          <a:xfrm>
            <a:off x="2812473" y="2152071"/>
            <a:ext cx="28956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7FB0944D-921B-EE7A-1644-77AF34A689E8}"/>
              </a:ext>
            </a:extLst>
          </p:cNvPr>
          <p:cNvCxnSpPr>
            <a:cxnSpLocks/>
          </p:cNvCxnSpPr>
          <p:nvPr/>
        </p:nvCxnSpPr>
        <p:spPr>
          <a:xfrm>
            <a:off x="4022437" y="2623126"/>
            <a:ext cx="168563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FAE5C638-56AF-5508-5314-25DF5856F5FF}"/>
              </a:ext>
            </a:extLst>
          </p:cNvPr>
          <p:cNvCxnSpPr>
            <a:cxnSpLocks/>
          </p:cNvCxnSpPr>
          <p:nvPr/>
        </p:nvCxnSpPr>
        <p:spPr>
          <a:xfrm>
            <a:off x="960582" y="2595416"/>
            <a:ext cx="153323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Tabel 14">
            <a:extLst>
              <a:ext uri="{FF2B5EF4-FFF2-40B4-BE49-F238E27FC236}">
                <a16:creationId xmlns:a16="http://schemas.microsoft.com/office/drawing/2014/main" id="{FA406FE0-80CE-BCB4-3941-39D93B9D3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635496"/>
              </p:ext>
            </p:extLst>
          </p:nvPr>
        </p:nvGraphicFramePr>
        <p:xfrm>
          <a:off x="8335128" y="4001039"/>
          <a:ext cx="2556000" cy="93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6050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309950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7,5 liter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€ ..?..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graphicFrame>
        <p:nvGraphicFramePr>
          <p:cNvPr id="18" name="Tabel 17">
            <a:extLst>
              <a:ext uri="{FF2B5EF4-FFF2-40B4-BE49-F238E27FC236}">
                <a16:creationId xmlns:a16="http://schemas.microsoft.com/office/drawing/2014/main" id="{9F6CEA20-8C7E-DD6C-6D49-8EB60FFE7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367398"/>
              </p:ext>
            </p:extLst>
          </p:nvPr>
        </p:nvGraphicFramePr>
        <p:xfrm>
          <a:off x="8325602" y="5527640"/>
          <a:ext cx="2556000" cy="93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6050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309950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€ ..?..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37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D41E0-FADE-6AE8-EFB1-FF1505763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5F049A-875A-AD1B-8639-178A92F0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Opdracht</a:t>
            </a:r>
            <a:r>
              <a:rPr lang="en-US" dirty="0"/>
              <a:t> – </a:t>
            </a:r>
            <a:r>
              <a:rPr lang="en-US" dirty="0" err="1"/>
              <a:t>Infuus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9677D9F-FBAC-E0AE-F798-7F54F84F5224}"/>
              </a:ext>
            </a:extLst>
          </p:cNvPr>
          <p:cNvSpPr txBox="1"/>
          <p:nvPr/>
        </p:nvSpPr>
        <p:spPr>
          <a:xfrm>
            <a:off x="838199" y="1407746"/>
            <a:ext cx="6292273" cy="4501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Vanwege een tekort aan zout moet 750 mg zout toegevoegd worden aan het bloed. Via </a:t>
            </a:r>
            <a:r>
              <a:rPr lang="nl-NL" sz="2400" dirty="0">
                <a:solidFill>
                  <a:srgbClr val="000000"/>
                </a:solidFill>
                <a:cs typeface="Calibri" panose="020F0502020204030204" pitchFamily="34" charset="0"/>
              </a:rPr>
              <a:t>een infuus wordt een z</a:t>
            </a:r>
            <a:r>
              <a:rPr lang="nl-NL" sz="2400" dirty="0">
                <a:solidFill>
                  <a:srgbClr val="000000"/>
                </a:solidFill>
              </a:rPr>
              <a:t>outoplossing toegediend. In deze zoutoplossing is per liter water 15 gram zout opgelost</a:t>
            </a:r>
            <a:r>
              <a:rPr lang="nl-NL" sz="2400">
                <a:solidFill>
                  <a:srgbClr val="000000"/>
                </a:solidFill>
              </a:rPr>
              <a:t>.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Hoeveel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liter zoutoplossing moet er worden toegediend?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Stap 1: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Noteer alle gegevens </a:t>
            </a:r>
            <a:r>
              <a:rPr lang="nl-NL" sz="2400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 eenheid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-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liter = 15 gram zout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-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..?.. L oplossing = 750 mg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Afbeelding 6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94DCFCD7-E647-350F-9E48-231402617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67" y="-66083"/>
            <a:ext cx="3972565" cy="3331279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34A9E338-F945-29C4-AD03-57887634F607}"/>
              </a:ext>
            </a:extLst>
          </p:cNvPr>
          <p:cNvCxnSpPr/>
          <p:nvPr/>
        </p:nvCxnSpPr>
        <p:spPr>
          <a:xfrm>
            <a:off x="3588328" y="2863272"/>
            <a:ext cx="174567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1FA4B0A3-CAF1-13FF-F39E-04AC06FF8A46}"/>
              </a:ext>
            </a:extLst>
          </p:cNvPr>
          <p:cNvCxnSpPr>
            <a:cxnSpLocks/>
          </p:cNvCxnSpPr>
          <p:nvPr/>
        </p:nvCxnSpPr>
        <p:spPr>
          <a:xfrm>
            <a:off x="5444837" y="2863272"/>
            <a:ext cx="97443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60784B22-7290-B107-16BF-318B6CEF4EB7}"/>
              </a:ext>
            </a:extLst>
          </p:cNvPr>
          <p:cNvCxnSpPr>
            <a:cxnSpLocks/>
          </p:cNvCxnSpPr>
          <p:nvPr/>
        </p:nvCxnSpPr>
        <p:spPr>
          <a:xfrm>
            <a:off x="919020" y="3260719"/>
            <a:ext cx="53109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DE2C8595-111F-3B34-1615-602E55E5FDC9}"/>
              </a:ext>
            </a:extLst>
          </p:cNvPr>
          <p:cNvCxnSpPr>
            <a:cxnSpLocks/>
          </p:cNvCxnSpPr>
          <p:nvPr/>
        </p:nvCxnSpPr>
        <p:spPr>
          <a:xfrm>
            <a:off x="5334000" y="1768763"/>
            <a:ext cx="152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AFF72415-BE50-526B-154A-C6267F31817F}"/>
              </a:ext>
            </a:extLst>
          </p:cNvPr>
          <p:cNvCxnSpPr>
            <a:cxnSpLocks/>
          </p:cNvCxnSpPr>
          <p:nvPr/>
        </p:nvCxnSpPr>
        <p:spPr>
          <a:xfrm>
            <a:off x="2008911" y="3701761"/>
            <a:ext cx="21474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03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D41E0-FADE-6AE8-EFB1-FF1505763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5F049A-875A-AD1B-8639-178A92F0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Opdracht</a:t>
            </a:r>
            <a:r>
              <a:rPr lang="en-US" dirty="0"/>
              <a:t> – </a:t>
            </a:r>
            <a:r>
              <a:rPr lang="en-US" dirty="0" err="1"/>
              <a:t>Infuus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E9677D9F-FBAC-E0AE-F798-7F54F84F5224}"/>
                  </a:ext>
                </a:extLst>
              </p:cNvPr>
              <p:cNvSpPr txBox="1"/>
              <p:nvPr/>
            </p:nvSpPr>
            <p:spPr>
              <a:xfrm>
                <a:off x="838199" y="1407746"/>
                <a:ext cx="6377034" cy="5947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Stap 1: </a:t>
                </a: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Noteer alle gegevens </a:t>
                </a:r>
                <a:r>
                  <a:rPr lang="nl-NL" sz="2400" u="sng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met eenheid</a:t>
                </a: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nl-NL" sz="24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Calibri" panose="020F0502020204030204" pitchFamily="34" charset="0"/>
                  <a:buChar char="-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 liter = 15 gram zout</a:t>
                </a:r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342900" indent="-342900">
                  <a:spcBef>
                    <a:spcPts val="300"/>
                  </a:spcBef>
                  <a:spcAft>
                    <a:spcPts val="300"/>
                  </a:spcAft>
                  <a:buFont typeface="Calibri" panose="020F0502020204030204" pitchFamily="34" charset="0"/>
                  <a:buChar char="-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..?.. L oplossing = 750 mg</a:t>
                </a:r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342900" indent="-342900">
                  <a:spcBef>
                    <a:spcPts val="6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Stap 2: </a:t>
                </a: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Kijk naar de eenheden.</a:t>
                </a:r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342900" lvl="0" indent="-342900">
                  <a:spcBef>
                    <a:spcPts val="600"/>
                  </a:spcBef>
                  <a:spcAft>
                    <a:spcPts val="300"/>
                  </a:spcAft>
                  <a:buFont typeface="Calibri" panose="020F0502020204030204" pitchFamily="34" charset="0"/>
                  <a:buChar char="-"/>
                </a:pP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Reken om: 750 mg </a:t>
                </a:r>
                <a14:m>
                  <m:oMath xmlns:m="http://schemas.openxmlformats.org/officeDocument/2006/math">
                    <m:r>
                      <a:rPr lang="nl-NL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1000 = 0,75 gram</a:t>
                </a:r>
              </a:p>
              <a:p>
                <a:pPr marL="342900" lvl="0" indent="-342900">
                  <a:spcBef>
                    <a:spcPts val="12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Stap 3:</a:t>
                </a:r>
                <a:r>
                  <a:rPr lang="nl-NL" sz="24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Bereken het gevraagde.</a:t>
                </a:r>
              </a:p>
              <a:p>
                <a:pPr marL="342900" indent="-342900">
                  <a:spcBef>
                    <a:spcPts val="1200"/>
                  </a:spcBef>
                  <a:spcAft>
                    <a:spcPts val="300"/>
                  </a:spcAft>
                  <a:buFont typeface="Calibri" panose="020F0502020204030204" pitchFamily="34" charset="0"/>
                  <a:buChar char="-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Reken via 1 gram: </a:t>
                </a:r>
                <a14:m>
                  <m:oMath xmlns:m="http://schemas.openxmlformats.org/officeDocument/2006/math">
                    <m:r>
                      <a:rPr lang="nl-NL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nl-NL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24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÷15×0,75=0,05 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liter</a:t>
                </a:r>
              </a:p>
              <a:p>
                <a:pPr marL="342900" indent="-342900">
                  <a:spcBef>
                    <a:spcPts val="12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Dus er moet 0,05 L</a:t>
                </a: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zoutoplossing worden toegediend.</a:t>
                </a:r>
              </a:p>
              <a:p>
                <a:pPr marL="342900" lvl="0" indent="-342900">
                  <a:spcBef>
                    <a:spcPts val="12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spcBef>
                    <a:spcPts val="12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E9677D9F-FBAC-E0AE-F798-7F54F84F5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407746"/>
                <a:ext cx="6377034" cy="5947782"/>
              </a:xfrm>
              <a:prstGeom prst="rect">
                <a:avLst/>
              </a:prstGeom>
              <a:blipFill>
                <a:blip r:embed="rId2"/>
                <a:stretch>
                  <a:fillRect l="-1433" t="-820" r="-38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6728094E-5B05-7332-6D64-3C8B404A9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685533"/>
              </p:ext>
            </p:extLst>
          </p:nvPr>
        </p:nvGraphicFramePr>
        <p:xfrm>
          <a:off x="7743779" y="3996486"/>
          <a:ext cx="3672366" cy="93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4122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224122">
                  <a:extLst>
                    <a:ext uri="{9D8B030D-6E8A-4147-A177-3AD203B41FA5}">
                      <a16:colId xmlns:a16="http://schemas.microsoft.com/office/drawing/2014/main" val="2255301118"/>
                    </a:ext>
                  </a:extLst>
                </a:gridCol>
                <a:gridCol w="1224122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000000"/>
                          </a:solidFill>
                        </a:rPr>
                        <a:t>1 liter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000000"/>
                          </a:solidFill>
                        </a:rPr>
                        <a:t>15 gram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57687416-2269-0367-986F-1638BBBA4B2A}"/>
              </a:ext>
            </a:extLst>
          </p:cNvPr>
          <p:cNvCxnSpPr>
            <a:cxnSpLocks/>
          </p:cNvCxnSpPr>
          <p:nvPr/>
        </p:nvCxnSpPr>
        <p:spPr>
          <a:xfrm>
            <a:off x="8519179" y="3865264"/>
            <a:ext cx="882869" cy="0"/>
          </a:xfrm>
          <a:prstGeom prst="straightConnector1">
            <a:avLst/>
          </a:prstGeom>
          <a:ln w="53975" cmpd="dbl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D2644D01-9135-CE4A-378F-11145047EA15}"/>
                  </a:ext>
                </a:extLst>
              </p:cNvPr>
              <p:cNvSpPr txBox="1"/>
              <p:nvPr/>
            </p:nvSpPr>
            <p:spPr>
              <a:xfrm>
                <a:off x="8519178" y="3526130"/>
                <a:ext cx="8828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÷15</m:t>
                      </m:r>
                    </m:oMath>
                  </m:oMathPara>
                </a14:m>
                <a:endParaRPr lang="nl-NL" sz="1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D2644D01-9135-CE4A-378F-11145047E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9178" y="3526130"/>
                <a:ext cx="882869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734EFF21-743C-A9C7-8A1B-AB779132D665}"/>
              </a:ext>
            </a:extLst>
          </p:cNvPr>
          <p:cNvCxnSpPr>
            <a:cxnSpLocks/>
          </p:cNvCxnSpPr>
          <p:nvPr/>
        </p:nvCxnSpPr>
        <p:spPr>
          <a:xfrm>
            <a:off x="9759177" y="3865121"/>
            <a:ext cx="882869" cy="0"/>
          </a:xfrm>
          <a:prstGeom prst="straightConnector1">
            <a:avLst/>
          </a:prstGeom>
          <a:ln w="53975" cmpd="dbl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EF8A0462-315B-1248-CB2E-7C2D02BC86F9}"/>
                  </a:ext>
                </a:extLst>
              </p:cNvPr>
              <p:cNvSpPr txBox="1"/>
              <p:nvPr/>
            </p:nvSpPr>
            <p:spPr>
              <a:xfrm>
                <a:off x="9759176" y="3531394"/>
                <a:ext cx="8828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0,75</m:t>
                      </m:r>
                    </m:oMath>
                  </m:oMathPara>
                </a14:m>
                <a:endParaRPr lang="nl-NL" sz="1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EF8A0462-315B-1248-CB2E-7C2D02BC8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9176" y="3531394"/>
                <a:ext cx="882869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fbeelding 1">
            <a:extLst>
              <a:ext uri="{FF2B5EF4-FFF2-40B4-BE49-F238E27FC236}">
                <a16:creationId xmlns:a16="http://schemas.microsoft.com/office/drawing/2014/main" id="{DCE9B73F-3C8F-E830-5AD0-9855C3737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6226" y="5208032"/>
            <a:ext cx="2825899" cy="1444349"/>
          </a:xfrm>
          <a:prstGeom prst="rect">
            <a:avLst/>
          </a:prstGeom>
        </p:spPr>
      </p:pic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EF78CB07-B9DA-3D06-F305-B4643799D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233130"/>
              </p:ext>
            </p:extLst>
          </p:nvPr>
        </p:nvGraphicFramePr>
        <p:xfrm>
          <a:off x="7743779" y="3996486"/>
          <a:ext cx="3672366" cy="93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4122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224122">
                  <a:extLst>
                    <a:ext uri="{9D8B030D-6E8A-4147-A177-3AD203B41FA5}">
                      <a16:colId xmlns:a16="http://schemas.microsoft.com/office/drawing/2014/main" val="2255301118"/>
                    </a:ext>
                  </a:extLst>
                </a:gridCol>
                <a:gridCol w="1224122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>
                          <a:solidFill>
                            <a:srgbClr val="000000"/>
                          </a:solidFill>
                        </a:rPr>
                        <a:t>..?.. liter </a:t>
                      </a: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>
                          <a:solidFill>
                            <a:srgbClr val="000000"/>
                          </a:solidFill>
                        </a:rPr>
                        <a:t>750  mg</a:t>
                      </a: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graphicFrame>
        <p:nvGraphicFramePr>
          <p:cNvPr id="14" name="Tabel 13">
            <a:extLst>
              <a:ext uri="{FF2B5EF4-FFF2-40B4-BE49-F238E27FC236}">
                <a16:creationId xmlns:a16="http://schemas.microsoft.com/office/drawing/2014/main" id="{4C595E1E-4CC7-2C12-534A-09678F081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402345"/>
              </p:ext>
            </p:extLst>
          </p:nvPr>
        </p:nvGraphicFramePr>
        <p:xfrm>
          <a:off x="7743779" y="3996486"/>
          <a:ext cx="3672366" cy="93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4122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224122">
                  <a:extLst>
                    <a:ext uri="{9D8B030D-6E8A-4147-A177-3AD203B41FA5}">
                      <a16:colId xmlns:a16="http://schemas.microsoft.com/office/drawing/2014/main" val="2255301118"/>
                    </a:ext>
                  </a:extLst>
                </a:gridCol>
                <a:gridCol w="1224122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000000"/>
                          </a:solidFill>
                        </a:rPr>
                        <a:t>1 gram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EA8C6350-DF66-7F61-36BF-9818C56043C7}"/>
              </a:ext>
            </a:extLst>
          </p:cNvPr>
          <p:cNvSpPr txBox="1"/>
          <p:nvPr/>
        </p:nvSpPr>
        <p:spPr>
          <a:xfrm>
            <a:off x="10276775" y="4516261"/>
            <a:ext cx="1409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/>
              <a:t>= 0,75 gram</a:t>
            </a:r>
          </a:p>
        </p:txBody>
      </p:sp>
      <p:pic>
        <p:nvPicPr>
          <p:cNvPr id="15" name="Afbeelding 14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0EF5D79D-AE05-8092-6131-F5A39A5687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67" y="-66083"/>
            <a:ext cx="3972565" cy="333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www.vo-rekenen.nl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957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OR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54A4DB"/>
      </a:accent1>
      <a:accent2>
        <a:srgbClr val="FF931E"/>
      </a:accent2>
      <a:accent3>
        <a:srgbClr val="7AC943"/>
      </a:accent3>
      <a:accent4>
        <a:srgbClr val="FF1D25"/>
      </a:accent4>
      <a:accent5>
        <a:srgbClr val="E6E6E6"/>
      </a:accent5>
      <a:accent6>
        <a:srgbClr val="FEF35E"/>
      </a:accent6>
      <a:hlink>
        <a:srgbClr val="333333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915B84A75EC0418CB3D6C1574E053C" ma:contentTypeVersion="15" ma:contentTypeDescription="Een nieuw document maken." ma:contentTypeScope="" ma:versionID="51f7d0ca2ae43809c1e424f2e433a8b4">
  <xsd:schema xmlns:xsd="http://www.w3.org/2001/XMLSchema" xmlns:xs="http://www.w3.org/2001/XMLSchema" xmlns:p="http://schemas.microsoft.com/office/2006/metadata/properties" xmlns:ns2="d8af09d8-dfec-4111-9604-fa400a5148ff" xmlns:ns3="cb6ca588-fafe-4656-98df-97cf6b37137e" targetNamespace="http://schemas.microsoft.com/office/2006/metadata/properties" ma:root="true" ma:fieldsID="8b8443ae733f68af1ed61610df5cae9c" ns2:_="" ns3:_="">
    <xsd:import namespace="d8af09d8-dfec-4111-9604-fa400a5148ff"/>
    <xsd:import namespace="cb6ca588-fafe-4656-98df-97cf6b3713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Informatie" minOccurs="0"/>
                <xsd:element ref="ns2:MediaServiceObjectDetectorVersion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af09d8-dfec-4111-9604-fa400a5148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Informatie" ma:index="12" nillable="true" ma:displayName="Inhoud" ma:format="Dropdown" ma:internalName="Informatie">
      <xsd:simpleType>
        <xsd:restriction base="dms:Note">
          <xsd:maxLength value="255"/>
        </xsd:restriction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820f310e-6353-402f-ad07-65d457014d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6ca588-fafe-4656-98df-97cf6b37137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af09d8-dfec-4111-9604-fa400a5148ff">
      <Terms xmlns="http://schemas.microsoft.com/office/infopath/2007/PartnerControls"/>
    </lcf76f155ced4ddcb4097134ff3c332f>
    <Informatie xmlns="d8af09d8-dfec-4111-9604-fa400a5148f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00618F-59D7-49B9-B7C5-0A879501B5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af09d8-dfec-4111-9604-fa400a5148ff"/>
    <ds:schemaRef ds:uri="cb6ca588-fafe-4656-98df-97cf6b3713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30609D-9671-4162-95B1-1F7EE62E4971}">
  <ds:schemaRefs>
    <ds:schemaRef ds:uri="http://schemas.microsoft.com/office/2006/metadata/properties"/>
    <ds:schemaRef ds:uri="http://schemas.microsoft.com/office/infopath/2007/PartnerControls"/>
    <ds:schemaRef ds:uri="d8af09d8-dfec-4111-9604-fa400a5148ff"/>
  </ds:schemaRefs>
</ds:datastoreItem>
</file>

<file path=customXml/itemProps3.xml><?xml version="1.0" encoding="utf-8"?>
<ds:datastoreItem xmlns:ds="http://schemas.openxmlformats.org/officeDocument/2006/customXml" ds:itemID="{02F23DEA-80CD-487D-BADA-583B5BB061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9062</TotalTime>
  <Words>498</Words>
  <Application>Microsoft Office PowerPoint</Application>
  <PresentationFormat>Breedbeeld</PresentationFormat>
  <Paragraphs>94</Paragraphs>
  <Slides>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5" baseType="lpstr">
      <vt:lpstr>Arial</vt:lpstr>
      <vt:lpstr>Calibri</vt:lpstr>
      <vt:lpstr>Cambria Math</vt:lpstr>
      <vt:lpstr>Helvetica</vt:lpstr>
      <vt:lpstr>Helvetica Rounded</vt:lpstr>
      <vt:lpstr>Office Theme</vt:lpstr>
      <vt:lpstr>Een wereld van verschil</vt:lpstr>
      <vt:lpstr>Samengestelde rekenopgaven</vt:lpstr>
      <vt:lpstr>Appels kopen</vt:lpstr>
      <vt:lpstr>Appels kopen</vt:lpstr>
      <vt:lpstr>Voorbeeld – Tankbeurt</vt:lpstr>
      <vt:lpstr>Voorbeeld – Tankbeurt</vt:lpstr>
      <vt:lpstr>Opdracht – Infuus</vt:lpstr>
      <vt:lpstr>Opdracht – Infuus</vt:lpstr>
      <vt:lpstr>www.vo-rekenen.nl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Vakoverstijgend Rekenen</dc:title>
  <dc:creator>Kees Hooyman</dc:creator>
  <cp:lastModifiedBy>Tinde  Ooms</cp:lastModifiedBy>
  <cp:revision>24</cp:revision>
  <dcterms:created xsi:type="dcterms:W3CDTF">2021-09-12T13:48:12Z</dcterms:created>
  <dcterms:modified xsi:type="dcterms:W3CDTF">2024-06-17T09:08:33Z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0x01010095915B84A75EC0418CB3D6C1574E053C</vt:lpwstr>
  </property>
</Properties>
</file>